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300" r:id="rId3"/>
    <p:sldId id="305" r:id="rId4"/>
    <p:sldId id="333" r:id="rId5"/>
    <p:sldId id="303" r:id="rId6"/>
    <p:sldId id="306" r:id="rId7"/>
    <p:sldId id="332" r:id="rId8"/>
    <p:sldId id="307" r:id="rId9"/>
    <p:sldId id="309" r:id="rId10"/>
    <p:sldId id="325" r:id="rId11"/>
    <p:sldId id="310" r:id="rId12"/>
    <p:sldId id="311" r:id="rId13"/>
    <p:sldId id="312" r:id="rId14"/>
    <p:sldId id="313" r:id="rId15"/>
    <p:sldId id="326" r:id="rId16"/>
    <p:sldId id="330" r:id="rId17"/>
    <p:sldId id="316" r:id="rId18"/>
    <p:sldId id="317" r:id="rId19"/>
    <p:sldId id="327" r:id="rId20"/>
    <p:sldId id="329" r:id="rId21"/>
    <p:sldId id="320" r:id="rId22"/>
    <p:sldId id="322" r:id="rId23"/>
    <p:sldId id="324" r:id="rId24"/>
    <p:sldId id="331" r:id="rId25"/>
    <p:sldId id="301" r:id="rId26"/>
  </p:sldIdLst>
  <p:sldSz cx="12192000" cy="6858000"/>
  <p:notesSz cx="6858000" cy="9144000"/>
  <p:embeddedFontLst>
    <p:embeddedFont>
      <p:font typeface="하남다움체 본문" panose="00000503000000020004" pitchFamily="2" charset="-127"/>
      <p:regular r:id="rId27"/>
    </p:embeddedFont>
    <p:embeddedFont>
      <p:font typeface="BankGothic Md BT" panose="020B0807020203060204"/>
      <p:regular r:id="rId28"/>
    </p:embeddedFont>
    <p:embeddedFont>
      <p:font typeface="하남다움체" panose="000005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C79"/>
    <a:srgbClr val="A8ABB0"/>
    <a:srgbClr val="4D4E8E"/>
    <a:srgbClr val="8BB8A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>
        <p:scale>
          <a:sx n="100" d="100"/>
          <a:sy n="100" d="100"/>
        </p:scale>
        <p:origin x="24" y="-10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4D4E8E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4AF-429A-81F9-AC0A291DA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FF505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2.8</c:v>
                </c:pt>
                <c:pt idx="2">
                  <c:v>2.1</c:v>
                </c:pt>
                <c:pt idx="3">
                  <c:v>2.8</c:v>
                </c:pt>
                <c:pt idx="4">
                  <c:v>3.5</c:v>
                </c:pt>
                <c:pt idx="5">
                  <c:v>3.8</c:v>
                </c:pt>
                <c:pt idx="6">
                  <c:v>4.2</c:v>
                </c:pt>
                <c:pt idx="7">
                  <c:v>3.7</c:v>
                </c:pt>
                <c:pt idx="8">
                  <c:v>4.9000000000000004</c:v>
                </c:pt>
                <c:pt idx="9">
                  <c:v>5.3</c:v>
                </c:pt>
                <c:pt idx="10">
                  <c:v>5.7</c:v>
                </c:pt>
                <c:pt idx="11">
                  <c:v>6.3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94AF-429A-81F9-AC0A291DA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6679120"/>
        <c:axId val="566677160"/>
      </c:lineChart>
      <c:catAx>
        <c:axId val="566679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6677160"/>
        <c:crosses val="autoZero"/>
        <c:auto val="1"/>
        <c:lblAlgn val="ctr"/>
        <c:lblOffset val="100"/>
        <c:noMultiLvlLbl val="0"/>
      </c:catAx>
      <c:valAx>
        <c:axId val="5666771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667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4D4E8E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4AF-429A-81F9-AC0A291DA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FF505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2.8</c:v>
                </c:pt>
                <c:pt idx="2">
                  <c:v>2.1</c:v>
                </c:pt>
                <c:pt idx="3">
                  <c:v>2.8</c:v>
                </c:pt>
                <c:pt idx="4">
                  <c:v>3.5</c:v>
                </c:pt>
                <c:pt idx="5">
                  <c:v>3.8</c:v>
                </c:pt>
                <c:pt idx="6">
                  <c:v>4.2</c:v>
                </c:pt>
                <c:pt idx="7">
                  <c:v>3.7</c:v>
                </c:pt>
                <c:pt idx="8">
                  <c:v>4.9000000000000004</c:v>
                </c:pt>
                <c:pt idx="9">
                  <c:v>5.3</c:v>
                </c:pt>
                <c:pt idx="10">
                  <c:v>5.7</c:v>
                </c:pt>
                <c:pt idx="11">
                  <c:v>6.3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94AF-429A-81F9-AC0A291DA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1123928"/>
        <c:axId val="391124320"/>
      </c:lineChart>
      <c:catAx>
        <c:axId val="391123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91124320"/>
        <c:crosses val="autoZero"/>
        <c:auto val="1"/>
        <c:lblAlgn val="ctr"/>
        <c:lblOffset val="100"/>
        <c:noMultiLvlLbl val="0"/>
      </c:catAx>
      <c:valAx>
        <c:axId val="391124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112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4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5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1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4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2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6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1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B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2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하남다움체 본문" panose="00000503000000020004" pitchFamily="2" charset="-127"/>
          <a:ea typeface="하남다움체 본문" panose="00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49623" y="2812090"/>
            <a:ext cx="5431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MCT</a:t>
            </a:r>
            <a:r>
              <a:rPr lang="en-US" altLang="ko-KR" sz="32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32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제조 데이터 분석</a:t>
            </a:r>
            <a:endParaRPr lang="en-US" altLang="ko-KR" sz="3200" b="1" i="1" kern="0" dirty="0">
              <a:ln w="9525">
                <a:noFill/>
              </a:ln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1" name="자유형 80">
            <a:extLst>
              <a:ext uri="{FF2B5EF4-FFF2-40B4-BE49-F238E27FC236}">
                <a16:creationId xmlns:a16="http://schemas.microsoft.com/office/drawing/2014/main" xmlns="" id="{313104EB-6B40-EAB0-156C-047965625EAB}"/>
              </a:ext>
            </a:extLst>
          </p:cNvPr>
          <p:cNvSpPr/>
          <p:nvPr/>
        </p:nvSpPr>
        <p:spPr>
          <a:xfrm>
            <a:off x="8682182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xmlns="" id="{313104EB-6B40-EAB0-156C-047965625EAB}"/>
              </a:ext>
            </a:extLst>
          </p:cNvPr>
          <p:cNvSpPr/>
          <p:nvPr/>
        </p:nvSpPr>
        <p:spPr>
          <a:xfrm flipH="1">
            <a:off x="3449623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00517" y="5943059"/>
            <a:ext cx="8579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1" kern="0" dirty="0" err="1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백종환</a:t>
            </a:r>
            <a:endParaRPr lang="en-US" altLang="ko-KR" b="1" i="1" kern="0" dirty="0" smtClean="0">
              <a:ln w="9525">
                <a:noFill/>
              </a:ln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r>
              <a:rPr lang="ko-KR" altLang="en-US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김승기</a:t>
            </a:r>
            <a:endParaRPr lang="en-US" altLang="ko-KR" b="1" i="1" kern="0" dirty="0" smtClean="0">
              <a:ln w="9525">
                <a:noFill/>
              </a:ln>
              <a:solidFill>
                <a:srgbClr val="F2F2F2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r>
              <a:rPr lang="ko-KR" altLang="en-US" b="1" i="1" kern="0" dirty="0" err="1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박상재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984916" y="3343005"/>
            <a:ext cx="23342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i="1" kern="0" dirty="0" smtClean="0">
                <a:ln w="9525">
                  <a:noFill/>
                </a:ln>
                <a:solidFill>
                  <a:srgbClr val="F2F2F2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2023.08.31 CHANGWON AI ACADEMY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737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5741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8874881" y="1659017"/>
            <a:ext cx="3059944" cy="3370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/>
          </p:nvPr>
        </p:nvGraphicFramePr>
        <p:xfrm>
          <a:off x="8947173" y="2157046"/>
          <a:ext cx="2892608" cy="14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52">
                  <a:extLst>
                    <a:ext uri="{9D8B030D-6E8A-4147-A177-3AD203B41FA5}">
                      <a16:colId xmlns:a16="http://schemas.microsoft.com/office/drawing/2014/main" xmlns="" val="1687297639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3112940535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3662639630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192598532"/>
                    </a:ext>
                  </a:extLst>
                </a:gridCol>
              </a:tblGrid>
              <a:tr h="31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102366965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42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40046897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42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113227267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81520009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90006629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992886" y="5747829"/>
            <a:ext cx="3881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</a:t>
            </a:r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 ~ 4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주차의 제품과</a:t>
            </a:r>
            <a:endParaRPr lang="en-US" altLang="ko-KR" sz="20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첫째 주 이후의 제품이 다름</a:t>
            </a:r>
            <a:endParaRPr lang="en-US" altLang="ko-KR" sz="20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98" y="1067443"/>
            <a:ext cx="7221827" cy="2134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98" y="3442888"/>
            <a:ext cx="7221827" cy="2129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/>
          </p:nvPr>
        </p:nvGraphicFramePr>
        <p:xfrm>
          <a:off x="8947174" y="4293138"/>
          <a:ext cx="2892608" cy="64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52">
                  <a:extLst>
                    <a:ext uri="{9D8B030D-6E8A-4147-A177-3AD203B41FA5}">
                      <a16:colId xmlns:a16="http://schemas.microsoft.com/office/drawing/2014/main" xmlns="" val="4151033858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2840049852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3884663632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2291437396"/>
                    </a:ext>
                  </a:extLst>
                </a:gridCol>
              </a:tblGrid>
              <a:tr h="32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2501586871"/>
                  </a:ext>
                </a:extLst>
              </a:tr>
              <a:tr h="32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0.123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0.170</a:t>
                      </a:r>
                      <a:endParaRPr lang="ko-KR" altLang="en-US" sz="1300" dirty="0" smtClean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0.284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0.270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4704581"/>
                  </a:ext>
                </a:extLst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430348" y="3736498"/>
            <a:ext cx="19262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G_ADC3</a:t>
            </a:r>
            <a:r>
              <a:rPr lang="ko-KR" altLang="en-US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의 평균</a:t>
            </a:r>
            <a:endParaRPr lang="en-US" altLang="ko-KR" b="1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55204" y="1597915"/>
            <a:ext cx="24765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ToolNum</a:t>
            </a:r>
            <a:r>
              <a:rPr lang="en-US" altLang="ko-KR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사용량 순위</a:t>
            </a:r>
            <a:endParaRPr lang="en-US" altLang="ko-KR" b="1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786557" y="814077"/>
            <a:ext cx="94786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786557" y="3201247"/>
            <a:ext cx="94786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5741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1542018" y="1029077"/>
            <a:ext cx="10285007" cy="5362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53" y="1134533"/>
            <a:ext cx="10267872" cy="5256741"/>
          </a:xfrm>
          <a:prstGeom prst="rect">
            <a:avLst/>
          </a:prstGeom>
        </p:spPr>
      </p:pic>
      <p:sp>
        <p:nvSpPr>
          <p:cNvPr id="56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5261189" y="765071"/>
            <a:ext cx="2836973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작업대기 상태 표시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1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5741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1606322" y="1151271"/>
            <a:ext cx="10178445" cy="5209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71" y="1168767"/>
            <a:ext cx="10204610" cy="5191711"/>
          </a:xfrm>
          <a:prstGeom prst="rect">
            <a:avLst/>
          </a:prstGeom>
        </p:spPr>
      </p:pic>
      <p:sp>
        <p:nvSpPr>
          <p:cNvPr id="48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5261189" y="812696"/>
            <a:ext cx="2836973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 의심 구간 확대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2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5741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1665097" y="1453624"/>
            <a:ext cx="10056381" cy="3370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2A52034E-1B1E-9C6D-E275-C66484E5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7" y="1476231"/>
            <a:ext cx="9941754" cy="331796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86303" y="5132038"/>
            <a:ext cx="3881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364</a:t>
            </a:r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개의 사이클로 </a:t>
            </a:r>
            <a:r>
              <a:rPr lang="ko-KR" altLang="en-US" sz="24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라벨링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6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16558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5741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3658818" y="4110758"/>
            <a:ext cx="6814200" cy="2186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2" name="그룹 31"/>
          <p:cNvGrpSpPr/>
          <p:nvPr/>
        </p:nvGrpSpPr>
        <p:grpSpPr>
          <a:xfrm>
            <a:off x="3658818" y="1253536"/>
            <a:ext cx="6132882" cy="2566279"/>
            <a:chOff x="3532275" y="1260615"/>
            <a:chExt cx="5938888" cy="2821063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rcRect t="20472"/>
            <a:stretch/>
          </p:blipFill>
          <p:spPr>
            <a:xfrm>
              <a:off x="3532275" y="1260615"/>
              <a:ext cx="5938888" cy="28210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3" name="타원 52"/>
            <p:cNvSpPr/>
            <p:nvPr/>
          </p:nvSpPr>
          <p:spPr>
            <a:xfrm>
              <a:off x="7044397" y="3368183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5014547" y="3359637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542099" y="3367048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7718746" y="3365397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902047" y="3358502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8390638" y="3368183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8718759" y="3376161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8917509" y="3370153"/>
              <a:ext cx="176866" cy="1768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18" y="4097942"/>
            <a:ext cx="6747521" cy="2166393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1775190" y="1730044"/>
            <a:ext cx="1624761" cy="1590496"/>
          </a:xfrm>
          <a:prstGeom prst="ellipse">
            <a:avLst/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창원 기온</a:t>
            </a:r>
            <a:endParaRPr lang="en-US" altLang="ko-KR" sz="20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1775190" y="4342884"/>
            <a:ext cx="1624761" cy="1590496"/>
          </a:xfrm>
          <a:prstGeom prst="ellipse">
            <a:avLst/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기계 온도</a:t>
            </a:r>
            <a:endParaRPr lang="en-US" altLang="ko-KR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(G_ADC1)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7468309" y="1730044"/>
            <a:ext cx="2521324" cy="633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>
            <a:off x="7376986" y="2360274"/>
            <a:ext cx="2626384" cy="1750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867198" y="1944365"/>
            <a:ext cx="1921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가장 높은 </a:t>
            </a:r>
            <a:r>
              <a:rPr lang="en-US" altLang="ko-KR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19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일을 기점으로 </a:t>
            </a:r>
            <a:endParaRPr lang="en-US" altLang="ko-KR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기계 온도가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높을때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마다 이상 관측</a:t>
            </a:r>
            <a:endParaRPr lang="ko-KR" altLang="en-US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028247" y="3983642"/>
            <a:ext cx="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8237797" y="4060184"/>
            <a:ext cx="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9111062" y="3945884"/>
            <a:ext cx="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9568122" y="3983642"/>
            <a:ext cx="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모델 선정 및 평가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26022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25" y="1543392"/>
            <a:ext cx="3729207" cy="3549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2492125" y="5214980"/>
            <a:ext cx="360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각각의 사이클을 구성하는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수천개의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데이터가 산포되어 겹쳐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있어서시각적인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클러스터링</a:t>
            </a:r>
            <a:r>
              <a:rPr lang="ko-KR" altLang="en-US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불가능</a:t>
            </a:r>
            <a:endParaRPr lang="ko-KR" altLang="en-US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3419194" y="1035947"/>
            <a:ext cx="174796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PCA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그래프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419341" y="3187318"/>
            <a:ext cx="772033" cy="519546"/>
          </a:xfrm>
          <a:prstGeom prst="rightArrow">
            <a:avLst/>
          </a:prstGeom>
          <a:solidFill>
            <a:srgbClr val="A8ABB0"/>
          </a:solidFill>
          <a:ln>
            <a:solidFill>
              <a:srgbClr val="A8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984683" y="2299171"/>
            <a:ext cx="4822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1. </a:t>
            </a:r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특징 별 통계데이터를 산출하여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사이클의 데이터 크기를 축소</a:t>
            </a:r>
            <a:endParaRPr lang="ko-KR" altLang="en-US" sz="2400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84683" y="3764014"/>
            <a:ext cx="4822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 T-SNE</a:t>
            </a:r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를 사용하여 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데이터간 거리 확대</a:t>
            </a:r>
            <a:endParaRPr lang="ko-KR" altLang="en-US" sz="2400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1" y="-72571"/>
            <a:ext cx="12192000" cy="694408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083797" y="3137076"/>
            <a:ext cx="60244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dirty="0" smtClean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 선정 및 평가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883341" y="3982467"/>
            <a:ext cx="10070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chemeClr val="bg1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4</a:t>
            </a:r>
            <a:endParaRPr lang="ko-KR" altLang="en-US" sz="1100" i="1" dirty="0">
              <a:solidFill>
                <a:schemeClr val="bg1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6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모델 선정 및 평가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26022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25" y="1543392"/>
            <a:ext cx="3729207" cy="3549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2492125" y="5214980"/>
            <a:ext cx="360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각각의 사이클을 구성하는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수천개의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데이터가 산포되어 겹쳐 </a:t>
            </a:r>
            <a:r>
              <a:rPr lang="ko-KR" altLang="en-US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있어서시각적인</a:t>
            </a:r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클러스터링</a:t>
            </a:r>
            <a:r>
              <a:rPr lang="ko-KR" altLang="en-US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불가능</a:t>
            </a:r>
            <a:endParaRPr lang="ko-KR" altLang="en-US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3419194" y="1035947"/>
            <a:ext cx="174796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PCA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그래프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419341" y="3187318"/>
            <a:ext cx="772033" cy="519546"/>
          </a:xfrm>
          <a:prstGeom prst="rightArrow">
            <a:avLst/>
          </a:prstGeom>
          <a:solidFill>
            <a:srgbClr val="A8ABB0"/>
          </a:solidFill>
          <a:ln>
            <a:solidFill>
              <a:srgbClr val="A8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984683" y="2299171"/>
            <a:ext cx="4822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1. </a:t>
            </a:r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특징 별 통계데이터를 산출하여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사이클의 데이터 크기를 축소</a:t>
            </a:r>
            <a:endParaRPr lang="ko-KR" altLang="en-US" sz="2400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84683" y="3764014"/>
            <a:ext cx="4822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 T-SNE</a:t>
            </a:r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를 사용하여 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데이터간 거리 확대</a:t>
            </a:r>
            <a:endParaRPr lang="ko-KR" altLang="en-US" sz="2400" dirty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7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모델 선정 및 평가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2124491" y="935599"/>
            <a:ext cx="4462746" cy="2081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2124489" y="3222020"/>
            <a:ext cx="9287722" cy="3160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490" y="935555"/>
            <a:ext cx="4462747" cy="207235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488" y="3227556"/>
            <a:ext cx="9217426" cy="314955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406400" y="1097795"/>
            <a:ext cx="5205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364</a:t>
            </a:r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개의 라벨을 </a:t>
            </a:r>
            <a:r>
              <a:rPr lang="en-US" altLang="ko-KR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평균</a:t>
            </a:r>
            <a:r>
              <a:rPr lang="en-US" altLang="ko-KR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표준편차</a:t>
            </a:r>
            <a:r>
              <a:rPr lang="en-US" altLang="ko-KR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C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왜도</a:t>
            </a:r>
            <a:endParaRPr lang="en-US" altLang="ko-KR" sz="2400" dirty="0" smtClean="0">
              <a:solidFill>
                <a:srgbClr val="C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데이터로 </a:t>
            </a:r>
            <a:r>
              <a:rPr lang="en-US" altLang="ko-KR" sz="2400" b="1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groupby</a:t>
            </a:r>
            <a:endParaRPr lang="ko-KR" altLang="en-US" sz="24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26022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7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en-US" altLang="ko-KR" sz="16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2243636" y="724156"/>
            <a:ext cx="4083680" cy="320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6834686" y="721709"/>
            <a:ext cx="4083680" cy="320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t="2288" b="-1"/>
          <a:stretch/>
        </p:blipFill>
        <p:spPr>
          <a:xfrm>
            <a:off x="2243636" y="758008"/>
            <a:ext cx="4083680" cy="315837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t="1646"/>
          <a:stretch/>
        </p:blipFill>
        <p:spPr>
          <a:xfrm>
            <a:off x="6827910" y="750785"/>
            <a:ext cx="4083680" cy="31537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991612" y="4127199"/>
            <a:ext cx="6919978" cy="2335032"/>
            <a:chOff x="2195447" y="3564558"/>
            <a:chExt cx="8552501" cy="288590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/>
            <a:srcRect l="206" t="80940" r="97335"/>
            <a:stretch/>
          </p:blipFill>
          <p:spPr>
            <a:xfrm>
              <a:off x="2195447" y="3564558"/>
              <a:ext cx="8552501" cy="2885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t="24118" r="3468"/>
            <a:stretch/>
          </p:blipFill>
          <p:spPr>
            <a:xfrm>
              <a:off x="5227724" y="4120350"/>
              <a:ext cx="5419684" cy="1842129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7"/>
            <a:srcRect t="2896"/>
            <a:stretch/>
          </p:blipFill>
          <p:spPr>
            <a:xfrm>
              <a:off x="2195448" y="3660949"/>
              <a:ext cx="2938099" cy="2760933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499444" y="163054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 선정 및 </a:t>
            </a:r>
            <a:r>
              <a:rPr lang="ko-KR" altLang="en-US" b="1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평가 </a:t>
            </a:r>
            <a:r>
              <a:rPr lang="en-US" altLang="ko-KR" b="1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 </a:t>
            </a:r>
            <a:r>
              <a:rPr lang="en-US" altLang="ko-KR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LOF</a:t>
            </a:r>
            <a:endParaRPr lang="en-US" altLang="ko-KR" i="1" kern="0" dirty="0">
              <a:ln w="9525">
                <a:noFill/>
              </a:ln>
              <a:solidFill>
                <a:srgbClr val="646C79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sp>
        <p:nvSpPr>
          <p:cNvPr id="66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2935058" y="537360"/>
            <a:ext cx="2595222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T-SNE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정답 </a:t>
            </a: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Label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7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623080" y="534618"/>
            <a:ext cx="2595222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LOF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2148017" y="4463295"/>
            <a:ext cx="1624761" cy="1590496"/>
          </a:xfrm>
          <a:prstGeom prst="ellipse">
            <a:avLst/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성능 평가</a:t>
            </a:r>
            <a:endParaRPr lang="en-US" altLang="ko-KR" sz="20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4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en-US" altLang="ko-KR" sz="16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2243636" y="724156"/>
            <a:ext cx="4083680" cy="320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6834686" y="721709"/>
            <a:ext cx="4083680" cy="320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t="2288" b="-1"/>
          <a:stretch/>
        </p:blipFill>
        <p:spPr>
          <a:xfrm>
            <a:off x="2243636" y="758008"/>
            <a:ext cx="4083680" cy="315837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991612" y="4127199"/>
            <a:ext cx="6919978" cy="2335032"/>
            <a:chOff x="2195447" y="3564558"/>
            <a:chExt cx="8552501" cy="288590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/>
            <a:srcRect l="206" t="80940" r="97335"/>
            <a:stretch/>
          </p:blipFill>
          <p:spPr>
            <a:xfrm>
              <a:off x="2195447" y="3564558"/>
              <a:ext cx="8552501" cy="2885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5"/>
            <a:srcRect t="24118" r="3468"/>
            <a:stretch/>
          </p:blipFill>
          <p:spPr>
            <a:xfrm>
              <a:off x="5227724" y="4120350"/>
              <a:ext cx="5419684" cy="1842129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6"/>
            <a:srcRect t="2896"/>
            <a:stretch/>
          </p:blipFill>
          <p:spPr>
            <a:xfrm>
              <a:off x="2195448" y="3660949"/>
              <a:ext cx="2938099" cy="2760933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499444" y="163054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 선정 및 </a:t>
            </a:r>
            <a:r>
              <a:rPr lang="ko-KR" altLang="en-US" b="1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평가 </a:t>
            </a:r>
            <a:r>
              <a:rPr lang="en-US" altLang="ko-KR" b="1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 </a:t>
            </a:r>
            <a:r>
              <a:rPr lang="en-US" altLang="ko-KR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KNN</a:t>
            </a:r>
            <a:endParaRPr lang="en-US" altLang="ko-KR" i="1" kern="0" dirty="0">
              <a:ln w="9525">
                <a:noFill/>
              </a:ln>
              <a:solidFill>
                <a:srgbClr val="646C79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686" y="721157"/>
            <a:ext cx="4083680" cy="3202299"/>
          </a:xfrm>
          <a:prstGeom prst="rect">
            <a:avLst/>
          </a:prstGeom>
        </p:spPr>
      </p:pic>
      <p:sp>
        <p:nvSpPr>
          <p:cNvPr id="66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2935058" y="537360"/>
            <a:ext cx="2595222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T-SNE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정답 </a:t>
            </a: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Label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7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623080" y="534618"/>
            <a:ext cx="2595222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KNN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2148017" y="4463295"/>
            <a:ext cx="1624761" cy="1590496"/>
          </a:xfrm>
          <a:prstGeom prst="ellipse">
            <a:avLst/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성능 평가</a:t>
            </a:r>
            <a:endParaRPr lang="en-US" altLang="ko-KR" sz="20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목차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19358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0BB0AB82-E9A3-0657-6DB4-50CF22F7F6DE}"/>
              </a:ext>
            </a:extLst>
          </p:cNvPr>
          <p:cNvSpPr/>
          <p:nvPr/>
        </p:nvSpPr>
        <p:spPr>
          <a:xfrm>
            <a:off x="2579930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 설명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E6723954-4FFB-6EA7-2A09-F98874C60C29}"/>
              </a:ext>
            </a:extLst>
          </p:cNvPr>
          <p:cNvSpPr/>
          <p:nvPr/>
        </p:nvSpPr>
        <p:spPr>
          <a:xfrm>
            <a:off x="9219045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endParaRPr lang="en-US" altLang="ko-KR" sz="14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endParaRPr lang="en-US" altLang="ko-KR" sz="14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500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탐색적 데이터 분석</a:t>
            </a:r>
            <a:endParaRPr lang="en-US" altLang="ko-KR" sz="15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(EDA)</a:t>
            </a:r>
            <a:endParaRPr lang="en-US" altLang="ko-KR" sz="14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endParaRPr lang="ko-KR" altLang="en-US" sz="1400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BEEC3A0D-DBC5-02ED-087F-6791E6DBE505}"/>
              </a:ext>
            </a:extLst>
          </p:cNvPr>
          <p:cNvSpPr/>
          <p:nvPr/>
        </p:nvSpPr>
        <p:spPr>
          <a:xfrm>
            <a:off x="5915579" y="1320757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정의 </a:t>
            </a: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&amp;</a:t>
            </a: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목표 설정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4239840" y="3908190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 선정 </a:t>
            </a: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&amp;</a:t>
            </a: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평가</a:t>
            </a:r>
            <a:endParaRPr lang="ko-KR" altLang="en-US" sz="1600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5FB7C20D-7A6B-CAD8-78F7-49C1A3E95990}"/>
              </a:ext>
            </a:extLst>
          </p:cNvPr>
          <p:cNvSpPr/>
          <p:nvPr/>
        </p:nvSpPr>
        <p:spPr>
          <a:xfrm>
            <a:off x="7646759" y="3908190"/>
            <a:ext cx="1926484" cy="19264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 </a:t>
            </a: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&amp;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endParaRPr lang="en-US" altLang="ko-KR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기대효과</a:t>
            </a:r>
            <a:endParaRPr lang="ko-KR" altLang="en-US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모서리가 둥근 직사각형 63">
            <a:extLst>
              <a:ext uri="{FF2B5EF4-FFF2-40B4-BE49-F238E27FC236}">
                <a16:creationId xmlns:a16="http://schemas.microsoft.com/office/drawing/2014/main" xmlns="" id="{E691A070-260A-FD73-97B8-5C487733BBF1}"/>
              </a:ext>
            </a:extLst>
          </p:cNvPr>
          <p:cNvSpPr/>
          <p:nvPr/>
        </p:nvSpPr>
        <p:spPr>
          <a:xfrm>
            <a:off x="2247769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dirty="0" smtClean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1</a:t>
            </a:r>
            <a:endParaRPr lang="en-US" altLang="ko-KR" sz="1050" dirty="0">
              <a:solidFill>
                <a:prstClr val="white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sp>
        <p:nvSpPr>
          <p:cNvPr id="64" name="모서리가 둥근 직사각형 85">
            <a:extLst>
              <a:ext uri="{FF2B5EF4-FFF2-40B4-BE49-F238E27FC236}">
                <a16:creationId xmlns:a16="http://schemas.microsoft.com/office/drawing/2014/main" xmlns="" id="{B65660E6-29ED-0BE7-0EDB-9998C3205DBA}"/>
              </a:ext>
            </a:extLst>
          </p:cNvPr>
          <p:cNvSpPr/>
          <p:nvPr/>
        </p:nvSpPr>
        <p:spPr>
          <a:xfrm>
            <a:off x="5607224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4D4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dirty="0" smtClean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2</a:t>
            </a:r>
            <a:endParaRPr lang="en-US" altLang="ko-KR" sz="1050" dirty="0">
              <a:solidFill>
                <a:prstClr val="white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sp>
        <p:nvSpPr>
          <p:cNvPr id="65" name="모서리가 둥근 직사각형 90">
            <a:extLst>
              <a:ext uri="{FF2B5EF4-FFF2-40B4-BE49-F238E27FC236}">
                <a16:creationId xmlns:a16="http://schemas.microsoft.com/office/drawing/2014/main" xmlns="" id="{7FCDF86F-831E-EC67-E928-508457D23E5C}"/>
              </a:ext>
            </a:extLst>
          </p:cNvPr>
          <p:cNvSpPr/>
          <p:nvPr/>
        </p:nvSpPr>
        <p:spPr>
          <a:xfrm>
            <a:off x="8942873" y="1638801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8BB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dirty="0" smtClean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3</a:t>
            </a:r>
            <a:endParaRPr lang="en-US" altLang="ko-KR" sz="1050" dirty="0">
              <a:solidFill>
                <a:prstClr val="white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sp>
        <p:nvSpPr>
          <p:cNvPr id="66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3868541" y="4297187"/>
            <a:ext cx="1338393" cy="371463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dirty="0" smtClean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4</a:t>
            </a:r>
            <a:endParaRPr lang="en-US" altLang="ko-KR" sz="1050" dirty="0">
              <a:solidFill>
                <a:prstClr val="white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sp>
        <p:nvSpPr>
          <p:cNvPr id="67" name="모서리가 둥근 직사각형 63">
            <a:extLst>
              <a:ext uri="{FF2B5EF4-FFF2-40B4-BE49-F238E27FC236}">
                <a16:creationId xmlns:a16="http://schemas.microsoft.com/office/drawing/2014/main" xmlns="" id="{E3994093-F4E8-27BF-2C99-31FAFEE07D73}"/>
              </a:ext>
            </a:extLst>
          </p:cNvPr>
          <p:cNvSpPr/>
          <p:nvPr/>
        </p:nvSpPr>
        <p:spPr>
          <a:xfrm>
            <a:off x="7340194" y="4297187"/>
            <a:ext cx="1338393" cy="37146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050" dirty="0" smtClean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5</a:t>
            </a:r>
            <a:endParaRPr lang="en-US" altLang="ko-KR" sz="1050" dirty="0">
              <a:solidFill>
                <a:prstClr val="white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121155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en-US" altLang="ko-KR" sz="16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2243636" y="724156"/>
            <a:ext cx="4083680" cy="320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6834686" y="721709"/>
            <a:ext cx="4083680" cy="3201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rcRect l="206" t="80940" r="97335"/>
          <a:stretch/>
        </p:blipFill>
        <p:spPr>
          <a:xfrm>
            <a:off x="3991612" y="4127199"/>
            <a:ext cx="6919978" cy="2335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11" y="696403"/>
            <a:ext cx="4083680" cy="32523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99444" y="163054"/>
            <a:ext cx="431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 선정 및 </a:t>
            </a:r>
            <a:r>
              <a:rPr lang="ko-KR" altLang="en-US" b="1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평가 </a:t>
            </a:r>
            <a:r>
              <a:rPr lang="en-US" altLang="ko-KR" b="1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– </a:t>
            </a:r>
            <a:r>
              <a:rPr lang="en-US" altLang="ko-KR" i="1" kern="0" dirty="0" smtClean="0">
                <a:ln w="9525">
                  <a:noFill/>
                </a:ln>
                <a:solidFill>
                  <a:srgbClr val="646C79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Isolation Forest</a:t>
            </a:r>
            <a:endParaRPr lang="en-US" altLang="ko-KR" i="1" kern="0" dirty="0">
              <a:ln w="9525">
                <a:noFill/>
              </a:ln>
              <a:solidFill>
                <a:srgbClr val="646C79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901" y="705026"/>
            <a:ext cx="4085380" cy="3227956"/>
          </a:xfrm>
          <a:prstGeom prst="rect">
            <a:avLst/>
          </a:prstGeom>
        </p:spPr>
      </p:pic>
      <p:sp>
        <p:nvSpPr>
          <p:cNvPr id="66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2935058" y="537360"/>
            <a:ext cx="2595222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T-SNE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정답 </a:t>
            </a: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Label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7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623080" y="534618"/>
            <a:ext cx="2595222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I-FOREST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2148017" y="4463295"/>
            <a:ext cx="1624761" cy="1590496"/>
          </a:xfrm>
          <a:prstGeom prst="ellipse">
            <a:avLst/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성능 평가</a:t>
            </a:r>
            <a:endParaRPr lang="en-US" altLang="ko-KR" sz="20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49" y="4111151"/>
            <a:ext cx="2873138" cy="236836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/>
          <a:srcRect l="1627" t="27282" r="4219"/>
          <a:stretch/>
        </p:blipFill>
        <p:spPr>
          <a:xfrm>
            <a:off x="6905625" y="4560510"/>
            <a:ext cx="3946083" cy="15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모델 선정 및 평가 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– </a:t>
              </a:r>
              <a:r>
                <a:rPr lang="en-US" altLang="ko-KR" sz="2000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" panose="00000500000000000000" pitchFamily="2" charset="-127"/>
                  <a:ea typeface="하남다움체" panose="00000500000000000000" pitchFamily="2" charset="-127"/>
                </a:rPr>
                <a:t>Auto Encoder</a:t>
              </a:r>
              <a:endParaRPr lang="en-US" altLang="ko-KR" sz="2000" i="1" kern="0" dirty="0">
                <a:ln w="9525">
                  <a:noFill/>
                </a:ln>
                <a:solidFill>
                  <a:srgbClr val="646C79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228996" y="2061608"/>
            <a:ext cx="6996610" cy="3871513"/>
            <a:chOff x="3469320" y="2097418"/>
            <a:chExt cx="6706538" cy="3711004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3"/>
            <a:srcRect l="206" t="80940" r="97335"/>
            <a:stretch/>
          </p:blipFill>
          <p:spPr>
            <a:xfrm>
              <a:off x="3469320" y="2097418"/>
              <a:ext cx="6706538" cy="37110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9322" y="2102680"/>
              <a:ext cx="6706536" cy="3705742"/>
            </a:xfrm>
            <a:prstGeom prst="rect">
              <a:avLst/>
            </a:prstGeom>
          </p:spPr>
        </p:pic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468817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4659450" y="1555013"/>
            <a:ext cx="3964328" cy="333201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Auto </a:t>
            </a:r>
            <a:r>
              <a:rPr lang="en-US" altLang="ko-KR" dirty="0" smtClean="0">
                <a:solidFill>
                  <a:prstClr val="white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Encoder 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학습 </a:t>
            </a:r>
            <a:r>
              <a:rPr lang="ko-KR" altLang="en-US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5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모델 선정 및 평가 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– </a:t>
              </a:r>
              <a:r>
                <a:rPr lang="en-US" altLang="ko-KR" sz="2000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" panose="00000500000000000000" pitchFamily="2" charset="-127"/>
                  <a:ea typeface="하남다움체" panose="00000500000000000000" pitchFamily="2" charset="-127"/>
                </a:rPr>
                <a:t>Auto Encoder</a:t>
              </a:r>
              <a:endParaRPr lang="en-US" altLang="ko-KR" sz="2000" i="1" kern="0" dirty="0">
                <a:ln w="9525">
                  <a:noFill/>
                </a:ln>
                <a:solidFill>
                  <a:srgbClr val="646C79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1266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468817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661022" y="3524706"/>
            <a:ext cx="3768853" cy="2944579"/>
            <a:chOff x="6286397" y="1935585"/>
            <a:chExt cx="5340942" cy="4108417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rcRect l="206" t="80940" r="97335"/>
            <a:stretch/>
          </p:blipFill>
          <p:spPr>
            <a:xfrm>
              <a:off x="6301003" y="1975028"/>
              <a:ext cx="5311731" cy="40430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397" y="1935585"/>
              <a:ext cx="5340942" cy="410841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800350" y="3524706"/>
            <a:ext cx="3609975" cy="2944579"/>
            <a:chOff x="2054603" y="2824378"/>
            <a:chExt cx="3984248" cy="3214459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/>
            <a:srcRect l="206" t="80940" r="97335"/>
            <a:stretch/>
          </p:blipFill>
          <p:spPr>
            <a:xfrm>
              <a:off x="2054603" y="2824378"/>
              <a:ext cx="3984248" cy="32017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1753" y="2826394"/>
              <a:ext cx="3884815" cy="321244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597725" y="1070697"/>
            <a:ext cx="4477736" cy="1763424"/>
            <a:chOff x="4756822" y="634924"/>
            <a:chExt cx="3240520" cy="1579350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3"/>
            <a:srcRect l="206" t="80940" r="97335"/>
            <a:stretch/>
          </p:blipFill>
          <p:spPr>
            <a:xfrm>
              <a:off x="4761903" y="649743"/>
              <a:ext cx="3221470" cy="15645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6822" y="634924"/>
              <a:ext cx="3240520" cy="1579349"/>
            </a:xfrm>
            <a:prstGeom prst="rect">
              <a:avLst/>
            </a:prstGeom>
          </p:spPr>
        </p:pic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4F863243-7CAD-5466-87AA-27F3C79D7627}"/>
              </a:ext>
            </a:extLst>
          </p:cNvPr>
          <p:cNvSpPr/>
          <p:nvPr/>
        </p:nvSpPr>
        <p:spPr>
          <a:xfrm>
            <a:off x="2706745" y="1184352"/>
            <a:ext cx="1653527" cy="1557074"/>
          </a:xfrm>
          <a:prstGeom prst="ellipse">
            <a:avLst/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Auto Encoder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 생성</a:t>
            </a:r>
            <a:endParaRPr lang="en-US" altLang="ko-KR" sz="2000" b="1" dirty="0" smtClean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5341798" y="3061350"/>
            <a:ext cx="2352386" cy="333201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성능 평가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결론 및 기대효과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68859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26022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57E7F69C-FD60-4E2C-2B9A-4749F8AE1222}"/>
              </a:ext>
            </a:extLst>
          </p:cNvPr>
          <p:cNvSpPr/>
          <p:nvPr/>
        </p:nvSpPr>
        <p:spPr>
          <a:xfrm>
            <a:off x="2243029" y="2201497"/>
            <a:ext cx="2669935" cy="26699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</a:t>
            </a:r>
            <a:endParaRPr lang="en-US" altLang="ko-KR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C37B4ACD-EA63-7FD5-6942-D58C149EB31E}"/>
              </a:ext>
            </a:extLst>
          </p:cNvPr>
          <p:cNvSpPr/>
          <p:nvPr/>
        </p:nvSpPr>
        <p:spPr>
          <a:xfrm>
            <a:off x="5248986" y="886244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프로젝트평가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6D8FB358-4EE4-8992-E1E1-9DF15DF584A4}"/>
              </a:ext>
            </a:extLst>
          </p:cNvPr>
          <p:cNvSpPr/>
          <p:nvPr/>
        </p:nvSpPr>
        <p:spPr>
          <a:xfrm>
            <a:off x="6425403" y="2775278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기대효과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3591021E-27F1-72D1-CFC8-A531730DE8D3}"/>
              </a:ext>
            </a:extLst>
          </p:cNvPr>
          <p:cNvSpPr/>
          <p:nvPr/>
        </p:nvSpPr>
        <p:spPr>
          <a:xfrm>
            <a:off x="5117625" y="4495533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미래전망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2" idx="7"/>
            <a:endCxn id="54" idx="2"/>
          </p:cNvCxnSpPr>
          <p:nvPr/>
        </p:nvCxnSpPr>
        <p:spPr>
          <a:xfrm flipV="1">
            <a:off x="4521961" y="1665343"/>
            <a:ext cx="727025" cy="927157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0FBDF323-6BA8-925D-6ACB-CD244C07EA1A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4912964" y="3536465"/>
            <a:ext cx="1512439" cy="17912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B4FF42E1-E79A-BD3F-4028-1D71F7CCE154}"/>
              </a:ext>
            </a:extLst>
          </p:cNvPr>
          <p:cNvCxnSpPr>
            <a:cxnSpLocks/>
            <a:stCxn id="52" idx="5"/>
            <a:endCxn id="56" idx="2"/>
          </p:cNvCxnSpPr>
          <p:nvPr/>
        </p:nvCxnSpPr>
        <p:spPr>
          <a:xfrm>
            <a:off x="4521961" y="4480429"/>
            <a:ext cx="595664" cy="794203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7480693" y="962867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거리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밀도 기반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(KNN/LOF)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을 이용해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사이클을 자동으로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찾아내고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기록하는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체킹</a:t>
            </a:r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모델을 성공적으로 생성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674810" y="2833989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자동으로 이상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분류하고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기록함으로써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차후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 생성에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기반을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마련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94665" y="4587653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상황에 대한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정확히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기록한다면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더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효과적인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모델을 만들 수 있을 것으로 기대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4" idx="6"/>
            <a:endCxn id="62" idx="1"/>
          </p:cNvCxnSpPr>
          <p:nvPr/>
        </p:nvCxnSpPr>
        <p:spPr>
          <a:xfrm flipV="1">
            <a:off x="6807183" y="1665342"/>
            <a:ext cx="673510" cy="1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5" idx="6"/>
            <a:endCxn id="63" idx="1"/>
          </p:cNvCxnSpPr>
          <p:nvPr/>
        </p:nvCxnSpPr>
        <p:spPr>
          <a:xfrm flipV="1">
            <a:off x="7983600" y="3536464"/>
            <a:ext cx="691210" cy="17913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6" idx="6"/>
            <a:endCxn id="64" idx="1"/>
          </p:cNvCxnSpPr>
          <p:nvPr/>
        </p:nvCxnSpPr>
        <p:spPr>
          <a:xfrm>
            <a:off x="6675822" y="5274632"/>
            <a:ext cx="1018843" cy="15496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1" y="-72571"/>
            <a:ext cx="12192000" cy="6944082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3190877" y="2918001"/>
            <a:ext cx="58208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dirty="0" smtClean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 및 기대효과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797616" y="3763392"/>
            <a:ext cx="10070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chemeClr val="bg1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4</a:t>
            </a:r>
            <a:endParaRPr lang="ko-KR" altLang="en-US" sz="1100" i="1" dirty="0">
              <a:solidFill>
                <a:schemeClr val="bg1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9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결론 및 기대효과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468859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26022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57E7F69C-FD60-4E2C-2B9A-4749F8AE1222}"/>
              </a:ext>
            </a:extLst>
          </p:cNvPr>
          <p:cNvSpPr/>
          <p:nvPr/>
        </p:nvSpPr>
        <p:spPr>
          <a:xfrm>
            <a:off x="2243029" y="2201497"/>
            <a:ext cx="2669935" cy="26699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</a:t>
            </a:r>
            <a:endParaRPr lang="en-US" altLang="ko-KR" sz="24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4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결론</a:t>
            </a:r>
            <a:endParaRPr lang="en-US" altLang="ko-KR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C37B4ACD-EA63-7FD5-6942-D58C149EB31E}"/>
              </a:ext>
            </a:extLst>
          </p:cNvPr>
          <p:cNvSpPr/>
          <p:nvPr/>
        </p:nvSpPr>
        <p:spPr>
          <a:xfrm>
            <a:off x="5248986" y="886244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프로젝트평가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6D8FB358-4EE4-8992-E1E1-9DF15DF584A4}"/>
              </a:ext>
            </a:extLst>
          </p:cNvPr>
          <p:cNvSpPr/>
          <p:nvPr/>
        </p:nvSpPr>
        <p:spPr>
          <a:xfrm>
            <a:off x="6425403" y="2775278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기대효과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3591021E-27F1-72D1-CFC8-A531730DE8D3}"/>
              </a:ext>
            </a:extLst>
          </p:cNvPr>
          <p:cNvSpPr/>
          <p:nvPr/>
        </p:nvSpPr>
        <p:spPr>
          <a:xfrm>
            <a:off x="5117625" y="4495533"/>
            <a:ext cx="1558197" cy="1558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8BB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미래전망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2" idx="7"/>
            <a:endCxn id="54" idx="2"/>
          </p:cNvCxnSpPr>
          <p:nvPr/>
        </p:nvCxnSpPr>
        <p:spPr>
          <a:xfrm flipV="1">
            <a:off x="4521961" y="1665343"/>
            <a:ext cx="727025" cy="927157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0FBDF323-6BA8-925D-6ACB-CD244C07EA1A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>
            <a:off x="4912964" y="3536465"/>
            <a:ext cx="1512439" cy="17912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B4FF42E1-E79A-BD3F-4028-1D71F7CCE154}"/>
              </a:ext>
            </a:extLst>
          </p:cNvPr>
          <p:cNvCxnSpPr>
            <a:cxnSpLocks/>
            <a:stCxn id="52" idx="5"/>
            <a:endCxn id="56" idx="2"/>
          </p:cNvCxnSpPr>
          <p:nvPr/>
        </p:nvCxnSpPr>
        <p:spPr>
          <a:xfrm>
            <a:off x="4521961" y="4480429"/>
            <a:ext cx="595664" cy="794203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7480693" y="962867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거리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밀도 기반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(KNN/LOF)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을 이용해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사이클을 자동으로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찾아내고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기록하는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체킹</a:t>
            </a:r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모델을 성공적으로 생성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674810" y="2833989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자동으로 이상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분류하고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기록함으로써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차후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 생성에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기반을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마련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94665" y="4587653"/>
            <a:ext cx="2474752" cy="140494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상황에 대한 사이클을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정확히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기록한다면</a:t>
            </a:r>
            <a:r>
              <a:rPr lang="en-US" altLang="ko-KR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endParaRPr lang="en-US" altLang="ko-KR" sz="12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더 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효과적인 </a:t>
            </a:r>
            <a:r>
              <a:rPr lang="ko-KR" altLang="en-US" sz="12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예지보전</a:t>
            </a: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모델을 만들 수 있을 것으로 기대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4" idx="6"/>
            <a:endCxn id="62" idx="1"/>
          </p:cNvCxnSpPr>
          <p:nvPr/>
        </p:nvCxnSpPr>
        <p:spPr>
          <a:xfrm flipV="1">
            <a:off x="6807183" y="1665342"/>
            <a:ext cx="673510" cy="1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5" idx="6"/>
            <a:endCxn id="63" idx="1"/>
          </p:cNvCxnSpPr>
          <p:nvPr/>
        </p:nvCxnSpPr>
        <p:spPr>
          <a:xfrm flipV="1">
            <a:off x="7983600" y="3536464"/>
            <a:ext cx="691210" cy="17913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8ADCF317-9D44-D818-D97E-3513837624C4}"/>
              </a:ext>
            </a:extLst>
          </p:cNvPr>
          <p:cNvCxnSpPr>
            <a:cxnSpLocks/>
            <a:stCxn id="56" idx="6"/>
            <a:endCxn id="64" idx="1"/>
          </p:cNvCxnSpPr>
          <p:nvPr/>
        </p:nvCxnSpPr>
        <p:spPr>
          <a:xfrm>
            <a:off x="6675822" y="5274632"/>
            <a:ext cx="1018843" cy="15496"/>
          </a:xfrm>
          <a:prstGeom prst="line">
            <a:avLst/>
          </a:prstGeom>
          <a:ln>
            <a:solidFill>
              <a:srgbClr val="646C7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8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44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45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103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5202940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48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49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50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97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9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100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51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61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92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3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4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5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6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65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102" name="그림 101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6A75284B-CBFA-4EC2-85C1-5AFB88B8951A}"/>
              </a:ext>
            </a:extLst>
          </p:cNvPr>
          <p:cNvSpPr/>
          <p:nvPr/>
        </p:nvSpPr>
        <p:spPr>
          <a:xfrm>
            <a:off x="3688189" y="6998497"/>
            <a:ext cx="5722356" cy="21536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Data </a:t>
            </a:r>
            <a:r>
              <a:rPr lang="en-US" altLang="ko-KR" sz="3000" b="1" dirty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Preprocessing </a:t>
            </a: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Jong-Hwan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Sang-</a:t>
            </a: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J</a:t>
            </a: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ae</a:t>
            </a: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Jong-Hwan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Sang-Jae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Modeling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</a:t>
            </a: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Jong-Hwan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</a:t>
            </a: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Sang-Jae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BAEK Jong-Hwan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PARK Sang-Jae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b="1" dirty="0" smtClean="0">
              <a:solidFill>
                <a:srgbClr val="4D4E8E"/>
              </a:solidFill>
              <a:latin typeface="BankGothic Md BT" panose="020B0807020203060204" pitchFamily="34" charset="0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Presenter</a:t>
            </a:r>
            <a:r>
              <a:rPr lang="ko-KR" altLang="en-US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 </a:t>
            </a:r>
            <a:r>
              <a:rPr lang="en-US" altLang="ko-KR" sz="3000" b="1" dirty="0" smtClean="0">
                <a:solidFill>
                  <a:srgbClr val="4D4E8E"/>
                </a:solidFill>
                <a:latin typeface="BankGothic Md BT" panose="020B0807020203060204" pitchFamily="34" charset="0"/>
                <a:ea typeface="하남다움체 본문" panose="00000503000000020004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KIM </a:t>
            </a:r>
            <a:r>
              <a:rPr lang="en-US" altLang="ko-KR" sz="2000" b="1" dirty="0" err="1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Seung-Gi</a:t>
            </a: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5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감사합니다</a:t>
            </a:r>
            <a:r>
              <a:rPr lang="en-US" altLang="ko-KR" sz="5000" b="1" dirty="0" smtClean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Enjoy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y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our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life</a:t>
            </a:r>
            <a:b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sincerely.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 smtClean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3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01654 -2.7516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3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데이터 설명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24883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1702027" y="1780920"/>
            <a:ext cx="10171533" cy="3785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직사각형 47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48" y="1778373"/>
            <a:ext cx="4762992" cy="378818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35" y="1778372"/>
            <a:ext cx="5426926" cy="3788186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194497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5262647" y="1183407"/>
            <a:ext cx="252901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제공 받은 데이터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-6350" y="-9525"/>
            <a:ext cx="12192000" cy="6944082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4028027" y="3126462"/>
            <a:ext cx="41232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dirty="0" smtClean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 설명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977736" y="4002031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chemeClr val="bg1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1</a:t>
            </a:r>
            <a:endParaRPr lang="ko-KR" altLang="en-US" sz="1100" i="1" dirty="0">
              <a:solidFill>
                <a:schemeClr val="bg1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데이터 설명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248831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1702027" y="1780920"/>
            <a:ext cx="10171533" cy="3785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직사각형 47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48" y="1778373"/>
            <a:ext cx="4762992" cy="378818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35" y="1778372"/>
            <a:ext cx="5426926" cy="3788186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194497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5262647" y="1183407"/>
            <a:ext cx="252901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제공 받은 데이터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데이터 설명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0407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1519250" y="1324773"/>
            <a:ext cx="10396502" cy="3293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3" name="TextBox 52"/>
          <p:cNvSpPr txBox="1"/>
          <p:nvPr/>
        </p:nvSpPr>
        <p:spPr>
          <a:xfrm>
            <a:off x="1673572" y="4839460"/>
            <a:ext cx="10128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- 0</a:t>
            </a:r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인 변수들 </a:t>
            </a:r>
            <a:r>
              <a:rPr lang="en-US" altLang="ko-KR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가지 제거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- 7</a:t>
            </a:r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r>
              <a:rPr lang="en-US" altLang="ko-KR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 이후 데이터 너무 적어서 사용 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불가</a:t>
            </a:r>
            <a:endParaRPr lang="en-US" altLang="ko-KR" sz="20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7A294665-0BE5-2D63-3DCA-AC80A879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31" y="1325450"/>
            <a:ext cx="10376471" cy="3302643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194497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9357046" y="1302375"/>
            <a:ext cx="2539656" cy="3318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문제 정의 및 목표 설정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0407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54" name="차트 53"/>
          <p:cNvGraphicFramePr/>
          <p:nvPr>
            <p:extLst/>
          </p:nvPr>
        </p:nvGraphicFramePr>
        <p:xfrm>
          <a:off x="1855547" y="1583847"/>
          <a:ext cx="10170337" cy="424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타원 54"/>
          <p:cNvSpPr/>
          <p:nvPr/>
        </p:nvSpPr>
        <p:spPr>
          <a:xfrm>
            <a:off x="2922044" y="3474634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공구파손</a:t>
            </a:r>
            <a:endParaRPr lang="en-US" altLang="ko-KR" b="1" dirty="0">
              <a:solidFill>
                <a:schemeClr val="tx1"/>
              </a:solidFill>
              <a:highlight>
                <a:srgbClr val="F2F2F2"/>
              </a:highlight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특정불가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l="206" t="80940" r="97335"/>
          <a:stretch/>
        </p:blipFill>
        <p:spPr>
          <a:xfrm>
            <a:off x="5372922" y="4342986"/>
            <a:ext cx="1943100" cy="1988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8" name="타원 57"/>
          <p:cNvSpPr/>
          <p:nvPr/>
        </p:nvSpPr>
        <p:spPr>
          <a:xfrm>
            <a:off x="7893187" y="2480406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4D4E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  <a:ea typeface="하남다움체 본문" panose="00000503000000020004" pitchFamily="2" charset="-127"/>
              </a:rPr>
              <a:t>공구 마모에 의한</a:t>
            </a:r>
            <a:endParaRPr lang="en-US" altLang="ko-KR" sz="1400" b="1" i="0" dirty="0">
              <a:solidFill>
                <a:schemeClr val="tx1"/>
              </a:solidFill>
              <a:effectLst/>
              <a:highlight>
                <a:srgbClr val="F2F2F2"/>
              </a:highlight>
              <a:latin typeface="Söhne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  <a:ea typeface="하남다움체 본문" panose="00000503000000020004" pitchFamily="2" charset="-127"/>
              </a:rPr>
              <a:t>가공 오차 계산 불가</a:t>
            </a:r>
            <a:endParaRPr lang="ko-KR" altLang="en-US" sz="1400" dirty="0">
              <a:solidFill>
                <a:schemeClr val="tx1"/>
              </a:solidFill>
              <a:highlight>
                <a:srgbClr val="F2F2F2"/>
              </a:highlight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795894" y="4881830"/>
            <a:ext cx="359281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새 제품에 대한 데이터가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없다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공구 마모의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감가상각율을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계산할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수 없다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09280" y="1422263"/>
            <a:ext cx="4916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공구 데이터에 번호 외에 추가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정보 부재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절삭 중 공구파손 데이터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부재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0378FB0C-512D-0567-1D47-91ADE6230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67" t="8888" r="15835" b="3957"/>
          <a:stretch/>
        </p:blipFill>
        <p:spPr>
          <a:xfrm>
            <a:off x="5372922" y="4340974"/>
            <a:ext cx="1943100" cy="199072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오른쪽 화살표 52"/>
          <p:cNvSpPr/>
          <p:nvPr/>
        </p:nvSpPr>
        <p:spPr>
          <a:xfrm>
            <a:off x="7204835" y="5006219"/>
            <a:ext cx="619634" cy="325442"/>
          </a:xfrm>
          <a:prstGeom prst="rightArrow">
            <a:avLst/>
          </a:prstGeom>
          <a:solidFill>
            <a:srgbClr val="A8ABB0"/>
          </a:solidFill>
          <a:ln>
            <a:solidFill>
              <a:srgbClr val="A8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7204835" y="5744796"/>
            <a:ext cx="619634" cy="325442"/>
          </a:xfrm>
          <a:prstGeom prst="rightArrow">
            <a:avLst/>
          </a:prstGeom>
          <a:solidFill>
            <a:srgbClr val="A8ABB0"/>
          </a:solidFill>
          <a:ln>
            <a:solidFill>
              <a:srgbClr val="A8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-6350" y="-9525"/>
            <a:ext cx="12192000" cy="6944082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2235008" y="3126462"/>
            <a:ext cx="77219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dirty="0" smtClean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정의 및 목표 설정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82740" y="4002031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chemeClr val="bg1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2</a:t>
            </a:r>
            <a:endParaRPr lang="ko-KR" altLang="en-US" sz="1100" i="1" dirty="0">
              <a:solidFill>
                <a:schemeClr val="bg1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2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문제 정의 및 목표 설정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0407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909655" y="1794503"/>
            <a:ext cx="977620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05198" y="1652083"/>
            <a:ext cx="974871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54" name="차트 53"/>
          <p:cNvGraphicFramePr/>
          <p:nvPr>
            <p:extLst/>
          </p:nvPr>
        </p:nvGraphicFramePr>
        <p:xfrm>
          <a:off x="1855547" y="1583847"/>
          <a:ext cx="10170337" cy="424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타원 54"/>
          <p:cNvSpPr/>
          <p:nvPr/>
        </p:nvSpPr>
        <p:spPr>
          <a:xfrm>
            <a:off x="2922044" y="3474634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공구파손</a:t>
            </a:r>
            <a:endParaRPr lang="en-US" altLang="ko-KR" b="1" dirty="0">
              <a:solidFill>
                <a:schemeClr val="tx1"/>
              </a:solidFill>
              <a:highlight>
                <a:srgbClr val="F2F2F2"/>
              </a:highlight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highlight>
                  <a:srgbClr val="F2F2F2"/>
                </a:highlight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특정불가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l="206" t="80940" r="97335"/>
          <a:stretch/>
        </p:blipFill>
        <p:spPr>
          <a:xfrm>
            <a:off x="5372922" y="4342986"/>
            <a:ext cx="1943100" cy="1988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8" name="타원 57"/>
          <p:cNvSpPr/>
          <p:nvPr/>
        </p:nvSpPr>
        <p:spPr>
          <a:xfrm>
            <a:off x="7893187" y="2480406"/>
            <a:ext cx="1573276" cy="1522013"/>
          </a:xfrm>
          <a:prstGeom prst="ellipse">
            <a:avLst/>
          </a:prstGeom>
          <a:solidFill>
            <a:schemeClr val="bg1">
              <a:alpha val="52000"/>
            </a:schemeClr>
          </a:solidFill>
          <a:ln w="28575">
            <a:solidFill>
              <a:srgbClr val="4D4E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  <a:ea typeface="하남다움체 본문" panose="00000503000000020004" pitchFamily="2" charset="-127"/>
              </a:rPr>
              <a:t>공구 마모에 의한</a:t>
            </a:r>
            <a:endParaRPr lang="en-US" altLang="ko-KR" sz="1400" b="1" i="0" dirty="0">
              <a:solidFill>
                <a:schemeClr val="tx1"/>
              </a:solidFill>
              <a:effectLst/>
              <a:highlight>
                <a:srgbClr val="F2F2F2"/>
              </a:highlight>
              <a:latin typeface="Söhne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b="1" i="0" dirty="0">
                <a:solidFill>
                  <a:schemeClr val="tx1"/>
                </a:solidFill>
                <a:effectLst/>
                <a:highlight>
                  <a:srgbClr val="F2F2F2"/>
                </a:highlight>
                <a:latin typeface="Söhne"/>
                <a:ea typeface="하남다움체 본문" panose="00000503000000020004" pitchFamily="2" charset="-127"/>
              </a:rPr>
              <a:t>가공 오차 계산 불가</a:t>
            </a:r>
            <a:endParaRPr lang="ko-KR" altLang="en-US" sz="1400" dirty="0">
              <a:solidFill>
                <a:schemeClr val="tx1"/>
              </a:solidFill>
              <a:highlight>
                <a:srgbClr val="F2F2F2"/>
              </a:highlight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795894" y="4881830"/>
            <a:ext cx="359281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새 제품에 대한 데이터가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없다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공구 마모의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감가상각율을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계산할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수 없다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09280" y="1422263"/>
            <a:ext cx="4916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공구 데이터에 번호 외에 추가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정보 부재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절삭 중 공구파손 데이터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  <a:cs typeface="Aharoni" panose="02010803020104030203" pitchFamily="2" charset="-79"/>
              </a:rPr>
              <a:t>부재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  <a:cs typeface="Aharoni" panose="02010803020104030203" pitchFamily="2" charset="-79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0378FB0C-512D-0567-1D47-91ADE6230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67" t="8888" r="15835" b="3957"/>
          <a:stretch/>
        </p:blipFill>
        <p:spPr>
          <a:xfrm>
            <a:off x="5372922" y="4340974"/>
            <a:ext cx="1943100" cy="199072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오른쪽 화살표 52"/>
          <p:cNvSpPr/>
          <p:nvPr/>
        </p:nvSpPr>
        <p:spPr>
          <a:xfrm>
            <a:off x="7204835" y="5006219"/>
            <a:ext cx="619634" cy="325442"/>
          </a:xfrm>
          <a:prstGeom prst="rightArrow">
            <a:avLst/>
          </a:prstGeom>
          <a:solidFill>
            <a:srgbClr val="A8ABB0"/>
          </a:solidFill>
          <a:ln>
            <a:solidFill>
              <a:srgbClr val="A8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7204835" y="5744796"/>
            <a:ext cx="619634" cy="325442"/>
          </a:xfrm>
          <a:prstGeom prst="rightArrow">
            <a:avLst/>
          </a:prstGeom>
          <a:solidFill>
            <a:srgbClr val="A8ABB0"/>
          </a:solidFill>
          <a:ln>
            <a:solidFill>
              <a:srgbClr val="A8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문제 정의 및 목표 설정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0407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1FE47668-D67C-4999-8A15-C5CF15010092}"/>
              </a:ext>
            </a:extLst>
          </p:cNvPr>
          <p:cNvGrpSpPr/>
          <p:nvPr/>
        </p:nvGrpSpPr>
        <p:grpSpPr>
          <a:xfrm rot="19800000">
            <a:off x="5182970" y="1772948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B2366BE1-D71C-4065-82E9-A79CF5CB4408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xmlns="" id="{F4C21147-5191-46BE-9700-7D50E4673172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5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xmlns="" id="{6DCB845D-C881-4D6C-B738-397A1F7FD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A12F3DAA-A040-4FBB-A3DC-603FC643890A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67" name="원호 66">
                <a:extLst>
                  <a:ext uri="{FF2B5EF4-FFF2-40B4-BE49-F238E27FC236}">
                    <a16:creationId xmlns:a16="http://schemas.microsoft.com/office/drawing/2014/main" xmlns="" id="{E2D952D7-75ED-454E-8294-6CDB99D9D528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4D4E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xmlns="" id="{EC0EF8B7-C2B0-4CC6-B8F9-F46F79A03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4D4E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xmlns="" id="{1D259822-1105-4BC2-91E8-FD113DA381FC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5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xmlns="" id="{F1FA50B5-13EE-4E3B-80D6-812A324F6D63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4D4E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6A75284B-CBFA-4EC2-85C1-5AFB88B8951A}"/>
              </a:ext>
            </a:extLst>
          </p:cNvPr>
          <p:cNvSpPr/>
          <p:nvPr/>
        </p:nvSpPr>
        <p:spPr>
          <a:xfrm>
            <a:off x="1736749" y="1461938"/>
            <a:ext cx="32241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4D4E8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문제 정의</a:t>
            </a:r>
            <a:endParaRPr lang="en-US" altLang="ko-KR" b="1" dirty="0">
              <a:solidFill>
                <a:srgbClr val="4D4E8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현재 제품 가공 중 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Cycle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 발생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Cycle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원인 파악이 어려움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고장인지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작업자 실수인지 구분 불가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고장 또는 실수에 대한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System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적 기록 지원이 없음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7D0D6B7-5A15-4B5B-B8E8-1FE8D29442B9}"/>
              </a:ext>
            </a:extLst>
          </p:cNvPr>
          <p:cNvSpPr/>
          <p:nvPr/>
        </p:nvSpPr>
        <p:spPr>
          <a:xfrm>
            <a:off x="8620561" y="3374390"/>
            <a:ext cx="332590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505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목표 설정</a:t>
            </a:r>
            <a:endParaRPr lang="en-US" altLang="ko-KR" b="1" dirty="0">
              <a:solidFill>
                <a:srgbClr val="FF505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이상탐지 모델을 통한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   Anomaly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표시 그래프 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비정상적인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Cycle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탐지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당일 내에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Check Model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고장 또는 비정상 공정에 빠르게 대응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5" y="2164811"/>
            <a:ext cx="3119753" cy="31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7" y="126083"/>
            <a:ext cx="11859768" cy="6529197"/>
            <a:chOff x="166116" y="159639"/>
            <a:chExt cx="11859768" cy="6529197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xmlns="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xmlns="" id="{FE48B50B-F229-12E5-2CEA-0361300EEF8E}"/>
                </a:ext>
              </a:extLst>
            </p:cNvPr>
            <p:cNvSpPr/>
            <p:nvPr/>
          </p:nvSpPr>
          <p:spPr>
            <a:xfrm>
              <a:off x="1428716" y="15963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탐색적 데이터 분석</a:t>
              </a:r>
              <a:r>
                <a:rPr lang="en-US" altLang="ko-KR" sz="2000" b="1" i="1" kern="0" dirty="0" smtClean="0">
                  <a:ln w="9525">
                    <a:noFill/>
                  </a:ln>
                  <a:solidFill>
                    <a:srgbClr val="646C79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rPr>
                <a:t>(EDA)</a:t>
              </a:r>
              <a:endParaRPr lang="en-US" altLang="ko-KR" sz="2000" b="1" i="1" kern="0" dirty="0">
                <a:ln w="9525">
                  <a:noFill/>
                </a:ln>
                <a:solidFill>
                  <a:srgbClr val="646C79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</p:grpSp>
      <p:sp>
        <p:nvSpPr>
          <p:cNvPr id="65" name="모서리가 둥근 직사각형 4">
            <a:extLst>
              <a:ext uri="{FF2B5EF4-FFF2-40B4-BE49-F238E27FC236}">
                <a16:creationId xmlns:a16="http://schemas.microsoft.com/office/drawing/2014/main" xmlns="" id="{958D517B-B829-8389-7452-D020801C68B2}"/>
              </a:ext>
            </a:extLst>
          </p:cNvPr>
          <p:cNvSpPr/>
          <p:nvPr/>
        </p:nvSpPr>
        <p:spPr>
          <a:xfrm>
            <a:off x="166117" y="3574165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6D7E0EF-9A47-79DA-7C6E-A4EBF078C7EC}"/>
              </a:ext>
            </a:extLst>
          </p:cNvPr>
          <p:cNvGrpSpPr/>
          <p:nvPr/>
        </p:nvGrpSpPr>
        <p:grpSpPr>
          <a:xfrm>
            <a:off x="345549" y="2097418"/>
            <a:ext cx="176601" cy="3977718"/>
            <a:chOff x="374124" y="2097418"/>
            <a:chExt cx="176601" cy="3977718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xmlns="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xmlns="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xmlns="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xmlns="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xmlns="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xmlns="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xmlns="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xmlns="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xmlns="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xmlns="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xmlns="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xmlns="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xmlns="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xmlns="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xmlns="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xmlns="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7019" y="6072577"/>
              <a:ext cx="123706" cy="2559"/>
              <a:chOff x="2701" y="1475"/>
              <a:chExt cx="290" cy="6"/>
            </a:xfrm>
            <a:solidFill>
              <a:schemeClr val="bg1"/>
            </a:solidFill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xmlns="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xmlns="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xmlns="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  <a:latin typeface="하남다움체 본문" panose="00000503000000020004" pitchFamily="2" charset="-127"/>
                  <a:ea typeface="하남다움체 본문" panose="00000503000000020004" pitchFamily="2" charset="-127"/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8BA53E6-44B2-71A6-682D-78FDA98D93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329" y="1359702"/>
          <a:ext cx="1040857" cy="489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Index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Goal</a:t>
                      </a:r>
                      <a:r>
                        <a:rPr lang="en-US" altLang="ko-KR" sz="1000" b="0" baseline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Setting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EDA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Model</a:t>
                      </a:r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6638224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valuation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5998781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Ending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3724605"/>
                  </a:ext>
                </a:extLst>
              </a:tr>
              <a:tr h="543943"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2710054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AA4E19D-F832-9B85-2832-ED50D1125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-1987"/>
            <a:ext cx="1086173" cy="193028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206" t="80940" r="97335"/>
          <a:stretch/>
        </p:blipFill>
        <p:spPr>
          <a:xfrm>
            <a:off x="8874881" y="1659017"/>
            <a:ext cx="3059944" cy="3370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84D171F4-F5C9-D55C-8FB7-8613C3FD3ED9}"/>
              </a:ext>
            </a:extLst>
          </p:cNvPr>
          <p:cNvCxnSpPr>
            <a:cxnSpLocks/>
          </p:cNvCxnSpPr>
          <p:nvPr/>
        </p:nvCxnSpPr>
        <p:spPr>
          <a:xfrm>
            <a:off x="1512598" y="845310"/>
            <a:ext cx="326928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57768"/>
              </p:ext>
            </p:extLst>
          </p:nvPr>
        </p:nvGraphicFramePr>
        <p:xfrm>
          <a:off x="8947173" y="2157046"/>
          <a:ext cx="2892608" cy="14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52">
                  <a:extLst>
                    <a:ext uri="{9D8B030D-6E8A-4147-A177-3AD203B41FA5}">
                      <a16:colId xmlns:a16="http://schemas.microsoft.com/office/drawing/2014/main" xmlns="" val="1687297639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3112940535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3662639630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192598532"/>
                    </a:ext>
                  </a:extLst>
                </a:gridCol>
              </a:tblGrid>
              <a:tr h="31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1023669653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42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4004689706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42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113227267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815200097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90006629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992886" y="5747829"/>
            <a:ext cx="3881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</a:t>
            </a:r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 ~ 4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주차의 제품과</a:t>
            </a:r>
            <a:endParaRPr lang="en-US" altLang="ko-KR" sz="20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en-US" altLang="ko-KR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sz="2000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 첫째 주 이후의 제품이 다름</a:t>
            </a:r>
            <a:endParaRPr lang="en-US" altLang="ko-KR" sz="2000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98" y="1067443"/>
            <a:ext cx="7221827" cy="2134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98" y="3442888"/>
            <a:ext cx="7221827" cy="2129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66007"/>
              </p:ext>
            </p:extLst>
          </p:nvPr>
        </p:nvGraphicFramePr>
        <p:xfrm>
          <a:off x="8947174" y="4293138"/>
          <a:ext cx="2892608" cy="64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52">
                  <a:extLst>
                    <a:ext uri="{9D8B030D-6E8A-4147-A177-3AD203B41FA5}">
                      <a16:colId xmlns:a16="http://schemas.microsoft.com/office/drawing/2014/main" xmlns="" val="4151033858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2840049852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3884663632"/>
                    </a:ext>
                  </a:extLst>
                </a:gridCol>
                <a:gridCol w="723152">
                  <a:extLst>
                    <a:ext uri="{9D8B030D-6E8A-4147-A177-3AD203B41FA5}">
                      <a16:colId xmlns:a16="http://schemas.microsoft.com/office/drawing/2014/main" xmlns="" val="2291437396"/>
                    </a:ext>
                  </a:extLst>
                </a:gridCol>
              </a:tblGrid>
              <a:tr h="32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</a:t>
                      </a: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r>
                        <a:rPr lang="ko-KR" altLang="en-US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주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85502" marR="85502" marT="42751" marB="42751"/>
                </a:tc>
                <a:extLst>
                  <a:ext uri="{0D108BD9-81ED-4DB2-BD59-A6C34878D82A}">
                    <a16:rowId xmlns:a16="http://schemas.microsoft.com/office/drawing/2014/main" xmlns="" val="2501586871"/>
                  </a:ext>
                </a:extLst>
              </a:tr>
              <a:tr h="32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0.123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0.170</a:t>
                      </a:r>
                      <a:endParaRPr lang="ko-KR" altLang="en-US" sz="1300" dirty="0" smtClean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0.284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0.270</a:t>
                      </a:r>
                      <a:endParaRPr lang="ko-KR" altLang="en-US" sz="13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4704581"/>
                  </a:ext>
                </a:extLst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430348" y="3736498"/>
            <a:ext cx="19262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G_ADC3</a:t>
            </a:r>
            <a:r>
              <a:rPr lang="ko-KR" altLang="en-US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의 평균</a:t>
            </a:r>
            <a:endParaRPr lang="en-US" altLang="ko-KR" b="1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55204" y="1597915"/>
            <a:ext cx="24765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ToolNum</a:t>
            </a:r>
            <a:r>
              <a:rPr lang="en-US" altLang="ko-KR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b="1" dirty="0" smtClean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사용량 순위</a:t>
            </a:r>
            <a:endParaRPr lang="en-US" altLang="ko-KR" b="1" dirty="0" smtClean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786557" y="814077"/>
            <a:ext cx="94786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모서리가 둥근 직사각형 63">
            <a:extLst>
              <a:ext uri="{FF2B5EF4-FFF2-40B4-BE49-F238E27FC236}">
                <a16:creationId xmlns:a16="http://schemas.microsoft.com/office/drawing/2014/main" xmlns="" id="{73F481E6-E078-FE64-CD57-596F4C1D83DE}"/>
              </a:ext>
            </a:extLst>
          </p:cNvPr>
          <p:cNvSpPr/>
          <p:nvPr/>
        </p:nvSpPr>
        <p:spPr>
          <a:xfrm>
            <a:off x="7786557" y="3201247"/>
            <a:ext cx="947868" cy="367597"/>
          </a:xfrm>
          <a:prstGeom prst="roundRect">
            <a:avLst>
              <a:gd name="adj" fmla="val 50000"/>
            </a:avLst>
          </a:prstGeom>
          <a:solidFill>
            <a:srgbClr val="A8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</a:t>
            </a:r>
            <a:r>
              <a:rPr lang="ko-KR" altLang="en-US" b="1" dirty="0" smtClean="0">
                <a:solidFill>
                  <a:prstClr val="white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월</a:t>
            </a:r>
            <a:endParaRPr lang="en-US" altLang="ko-KR" b="1" dirty="0">
              <a:solidFill>
                <a:prstClr val="white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8"/>
          <a:stretch/>
        </p:blipFill>
        <p:spPr>
          <a:xfrm>
            <a:off x="-6350" y="-9525"/>
            <a:ext cx="12192000" cy="6944082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1768516" y="3126462"/>
            <a:ext cx="86866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6000" b="1" i="1" dirty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탐색적 데이터 분석</a:t>
            </a:r>
            <a:r>
              <a:rPr lang="en-US" altLang="ko-KR" sz="6000" b="1" i="1" dirty="0">
                <a:solidFill>
                  <a:schemeClr val="bg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(EDA)</a:t>
            </a:r>
            <a:endParaRPr lang="ko-KR" altLang="en-US" sz="6600" b="1" i="1" dirty="0">
              <a:solidFill>
                <a:schemeClr val="bg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61875" y="4002031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 dirty="0" smtClean="0">
                <a:solidFill>
                  <a:schemeClr val="bg1"/>
                </a:solidFill>
                <a:latin typeface="하남다움체" panose="00000500000000000000" pitchFamily="2" charset="-127"/>
                <a:ea typeface="하남다움체" panose="00000500000000000000" pitchFamily="2" charset="-127"/>
              </a:rPr>
              <a:t>Chapter 3</a:t>
            </a:r>
            <a:endParaRPr lang="ko-KR" altLang="en-US" sz="1100" i="1" dirty="0">
              <a:solidFill>
                <a:schemeClr val="bg1"/>
              </a:solidFill>
              <a:latin typeface="하남다움체" panose="00000500000000000000" pitchFamily="2" charset="-127"/>
              <a:ea typeface="하남다움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3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940</Words>
  <Application>Microsoft Office PowerPoint</Application>
  <PresentationFormat>와이드스크린</PresentationFormat>
  <Paragraphs>557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Aharoni</vt:lpstr>
      <vt:lpstr>하남다움체 본문</vt:lpstr>
      <vt:lpstr>Arial</vt:lpstr>
      <vt:lpstr>BankGothic Md BT</vt:lpstr>
      <vt:lpstr>하남다움체</vt:lpstr>
      <vt:lpstr>맑은 고딕</vt:lpstr>
      <vt:lpstr>Söhne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Windwos 10</cp:lastModifiedBy>
  <cp:revision>90</cp:revision>
  <dcterms:created xsi:type="dcterms:W3CDTF">2023-06-20T03:13:13Z</dcterms:created>
  <dcterms:modified xsi:type="dcterms:W3CDTF">2023-08-30T13:24:11Z</dcterms:modified>
</cp:coreProperties>
</file>